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72" r:id="rId3"/>
    <p:sldId id="257" r:id="rId4"/>
    <p:sldId id="264" r:id="rId5"/>
    <p:sldId id="281" r:id="rId6"/>
    <p:sldId id="271" r:id="rId7"/>
    <p:sldId id="284" r:id="rId8"/>
    <p:sldId id="285" r:id="rId9"/>
    <p:sldId id="290" r:id="rId10"/>
    <p:sldId id="291" r:id="rId11"/>
    <p:sldId id="287" r:id="rId12"/>
    <p:sldId id="288" r:id="rId13"/>
    <p:sldId id="286" r:id="rId14"/>
    <p:sldId id="292" r:id="rId15"/>
    <p:sldId id="293" r:id="rId16"/>
    <p:sldId id="289" r:id="rId17"/>
    <p:sldId id="295" r:id="rId18"/>
    <p:sldId id="296" r:id="rId19"/>
    <p:sldId id="298" r:id="rId20"/>
    <p:sldId id="294" r:id="rId21"/>
    <p:sldId id="297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C142BBB5-F4FD-43A2-8D4E-7B66E64B8034}">
          <p14:sldIdLst>
            <p14:sldId id="256"/>
            <p14:sldId id="272"/>
          </p14:sldIdLst>
        </p14:section>
        <p14:section name="CMS" id="{5A0B2176-40D5-4ECE-AB9E-29929DE663B8}">
          <p14:sldIdLst>
            <p14:sldId id="257"/>
            <p14:sldId id="264"/>
            <p14:sldId id="281"/>
          </p14:sldIdLst>
        </p14:section>
        <p14:section name="用户管理" id="{2DDC4E0B-6222-47BE-B9B6-124E58218214}">
          <p14:sldIdLst>
            <p14:sldId id="271"/>
            <p14:sldId id="284"/>
            <p14:sldId id="285"/>
            <p14:sldId id="290"/>
            <p14:sldId id="291"/>
            <p14:sldId id="287"/>
            <p14:sldId id="288"/>
            <p14:sldId id="286"/>
            <p14:sldId id="292"/>
            <p14:sldId id="293"/>
          </p14:sldIdLst>
        </p14:section>
        <p14:section name="axure制作" id="{1E58718F-FB99-4568-83F7-1AF73AEEDA85}">
          <p14:sldIdLst>
            <p14:sldId id="289"/>
          </p14:sldIdLst>
        </p14:section>
        <p14:section name="“组”的概念" id="{80343AA7-E36C-48C2-ACE6-DAEEB3AC2738}">
          <p14:sldIdLst>
            <p14:sldId id="295"/>
            <p14:sldId id="296"/>
            <p14:sldId id="298"/>
          </p14:sldIdLst>
        </p14:section>
        <p14:section name="Axure制作" id="{1597844E-51BD-4E8A-ADAC-44540FF500E2}">
          <p14:sldIdLst>
            <p14:sldId id="294"/>
            <p14:sldId id="297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-31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27BDE-D54C-4C58-BC76-CA109A24C45F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4EDA6B-BE9E-4CB9-B716-A76A3A9727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437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4EDA6B-BE9E-4CB9-B716-A76A3A97277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255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4EDA6B-BE9E-4CB9-B716-A76A3A97277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5155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0B17935-7BB3-400C-91E5-DB269F69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DFDD611E-D0B1-4645-8365-3157E8EEA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D4927B2-173E-4DF5-AC61-5D7154320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F729626-BDF2-4707-9CDC-8B2250D23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861E272D-43EE-41E6-B692-253C58AFD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104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471045F-0A5F-46E4-8144-731EFC09C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00E460FB-E2A6-43CA-B328-42787BE73F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C8BD8AB8-8E17-4103-85A6-04DD4B5FB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9E87F86-1E02-47F5-A001-D1F5F116B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FA44100-EB39-4643-8F42-71F8E04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246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16C8724E-D000-4E48-A0D7-63A303414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4877A19D-2E6B-4330-9D0D-ECF0EFFE7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CD279C54-22DD-486E-875C-0D5995F90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04384846-9EC0-4B31-809E-948101F59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3ED4DC5-BC75-4EF4-B919-0909AB019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365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EEB3382-CE19-4DD5-9CD9-A17994D4B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5AF72F5C-D9ED-44F1-9C20-F196D3BCD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017A22AB-4F0A-4CB8-8CB8-6BDE19ABD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DD08A2D0-2C18-40A6-ADB4-CB117DC3A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78B0FE4-1363-4C64-9031-03EA66B17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7881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7DCFBC0-4758-4E11-BA58-7280E4DCC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18673AAC-30FF-4D5D-BDD0-A8DE363C6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011C972-ED5D-4946-9980-DE76C36AC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FF3BA2E-5D1D-447F-BFF6-FA7A80CF5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9BA4685-66D2-4375-B803-CBC2AB8FA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089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F91A3FA-291D-4A06-80AF-FE6EAF3F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4E3C8DAE-0247-48C0-BE0D-BE8665783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F32DCDEF-8F56-485A-ACCD-3082164A2D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69ADA323-2CEF-4642-92EC-304ED9427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01637E0D-AD7B-4CD9-A1D4-485A9A1E6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A5442553-BFEA-4A60-A658-7A6F155BD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609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78B3768-062F-4E5B-885C-B6241876D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E707144-6726-4D8C-BD14-66FD4839C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19093089-0D29-404D-8D12-85BFCBC83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86009294-8B8F-48F8-9A88-8FA73C5864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6B64BD10-E5E3-4BCB-9AE5-959855A52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64C02146-76D7-49F2-B6D7-DF8A37B5C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A1ED03B5-6094-4508-AE0D-C64CC3135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6C03F3D2-F945-4779-B8DD-27089A0E8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653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0760600-9A23-4663-88EC-161FF372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E191B9B7-07CE-452A-AF53-144D1885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74CE228-2AC2-455D-8969-BAA632A0E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8B3EDF3-0710-47AD-B802-2249D001D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43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38B52496-236F-4E0A-B8DF-EE4EE25E6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9455EF7B-960B-445F-8A22-3F7944D4F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78C7C4D3-B0C6-495A-924C-C3953B746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149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C58D706-E3FA-429E-B044-AE4320A82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4A2867E8-9A3D-4782-BA9C-7F404E284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D772C1B3-7536-4FF0-A849-BF7E35233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AA3535F3-5AB8-4A39-BF33-79038436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95D1EE18-FBE6-4986-9BB6-92D9A29D7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2946771-1848-42B7-BE57-0C85AF9A6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568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93B10A4-84FE-4A21-8E9B-5AA396096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B3364DCC-C409-4D0E-80FE-71A610B001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805EA680-BC3F-4107-84B3-E02C783AD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ADB27A8-4A61-4FB9-9D2B-563647816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C66D42BB-3194-4BC8-96C3-D4CFE0FFE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C4B9B0C8-EBDD-46A8-9A64-0DB3020A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750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FB9E599F-CDCB-410C-8CB6-E47F5EF9B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63529948-0E15-41BA-9203-5870B2DC4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CCF3A4C1-0D11-4952-8366-D992323B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3ABA0-217E-4735-A767-91E67E5169D6}" type="datetimeFigureOut">
              <a:rPr lang="zh-CN" altLang="en-US" smtClean="0"/>
              <a:t>2018-11-28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3C91EACD-341C-449F-BB23-A66F848DF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6CB90A9-8B77-4708-8970-A943226A8F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ECBAF0-C534-442A-B02B-124A18A6E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272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ljw499356212/article/details/8105514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newmedia.nfu.edu.cn/zh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30BD603-DAF2-436E-AB35-9BE67D556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520" y="2087563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sz="6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用户、角色、权限与</a:t>
            </a:r>
            <a:r>
              <a:rPr lang="en-US" altLang="zh-CN" sz="6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CMS</a:t>
            </a:r>
            <a:r>
              <a:rPr lang="zh-CN" altLang="en-US" sz="6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系统</a:t>
            </a:r>
            <a:endParaRPr lang="zh-CN" altLang="en-US" sz="6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3013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6AA67C42-2AFD-4098-A007-316A9FFA5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722" y="1134399"/>
            <a:ext cx="5146358" cy="458920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E29FC684-FC0E-4266-84DA-80629BD8787C}"/>
              </a:ext>
            </a:extLst>
          </p:cNvPr>
          <p:cNvSpPr txBox="1"/>
          <p:nvPr/>
        </p:nvSpPr>
        <p:spPr>
          <a:xfrm>
            <a:off x="7193280" y="218440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提供内容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FDF8B875-B441-4265-AF95-87A5326621D5}"/>
              </a:ext>
            </a:extLst>
          </p:cNvPr>
          <p:cNvSpPr txBox="1"/>
          <p:nvPr/>
        </p:nvSpPr>
        <p:spPr>
          <a:xfrm>
            <a:off x="7081521" y="3337560"/>
            <a:ext cx="4328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提供内容、审核内容、发布内容、管理“作者”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E1D8D60A-8BE9-4B22-AE0F-BECEF0AFDEB3}"/>
              </a:ext>
            </a:extLst>
          </p:cNvPr>
          <p:cNvSpPr txBox="1"/>
          <p:nvPr/>
        </p:nvSpPr>
        <p:spPr>
          <a:xfrm>
            <a:off x="7081521" y="4860052"/>
            <a:ext cx="4328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全部权限</a:t>
            </a:r>
          </a:p>
        </p:txBody>
      </p:sp>
    </p:spTree>
    <p:extLst>
      <p:ext uri="{BB962C8B-B14F-4D97-AF65-F5344CB8AC3E}">
        <p14:creationId xmlns:p14="http://schemas.microsoft.com/office/powerpoint/2010/main" val="3088508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2923786-29F5-4892-9644-6914A1A7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354965"/>
            <a:ext cx="10515600" cy="1325563"/>
          </a:xfrm>
        </p:spPr>
        <p:txBody>
          <a:bodyPr/>
          <a:lstStyle/>
          <a:p>
            <a:r>
              <a:rPr lang="zh-CN" altLang="en-US" dirty="0"/>
              <a:t>这四个系统权限从小到大排列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B5B7ABDA-48EC-4D89-AD93-80A07DCB3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401" y="1947545"/>
            <a:ext cx="3322320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个人资料管理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系统管理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用户管理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内容管理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xmlns="" id="{735FA70C-8452-4394-A916-4B0F0A4E4B0D}"/>
              </a:ext>
            </a:extLst>
          </p:cNvPr>
          <p:cNvSpPr txBox="1">
            <a:spLocks/>
          </p:cNvSpPr>
          <p:nvPr/>
        </p:nvSpPr>
        <p:spPr>
          <a:xfrm>
            <a:off x="8737600" y="1835784"/>
            <a:ext cx="37896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个人资料管理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内容管理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用户管理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系统管理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xmlns="" id="{C547F0F8-BE82-49BA-A142-C02371822019}"/>
              </a:ext>
            </a:extLst>
          </p:cNvPr>
          <p:cNvSpPr/>
          <p:nvPr/>
        </p:nvSpPr>
        <p:spPr>
          <a:xfrm>
            <a:off x="6096000" y="3261359"/>
            <a:ext cx="2397760" cy="467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xmlns="" id="{18507D6C-D53E-4592-8F72-83A5F09C11E9}"/>
              </a:ext>
            </a:extLst>
          </p:cNvPr>
          <p:cNvSpPr txBox="1">
            <a:spLocks/>
          </p:cNvSpPr>
          <p:nvPr/>
        </p:nvSpPr>
        <p:spPr>
          <a:xfrm>
            <a:off x="4272282" y="2272981"/>
            <a:ext cx="1579878" cy="3074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作者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编辑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管理员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xmlns="" id="{4ABDEBF5-5B88-49ED-B06A-938ABB4166E1}"/>
              </a:ext>
            </a:extLst>
          </p:cNvPr>
          <p:cNvCxnSpPr>
            <a:cxnSpLocks/>
          </p:cNvCxnSpPr>
          <p:nvPr/>
        </p:nvCxnSpPr>
        <p:spPr>
          <a:xfrm>
            <a:off x="5659120" y="2372359"/>
            <a:ext cx="0" cy="240284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12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2923786-29F5-4892-9644-6914A1A7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2" y="238440"/>
            <a:ext cx="10515600" cy="1325563"/>
          </a:xfrm>
        </p:spPr>
        <p:txBody>
          <a:bodyPr/>
          <a:lstStyle/>
          <a:p>
            <a:r>
              <a:rPr lang="zh-CN" altLang="en-US" dirty="0"/>
              <a:t>请列出内容管理包含的</a:t>
            </a:r>
            <a:r>
              <a:rPr lang="en-US" altLang="zh-CN" dirty="0"/>
              <a:t>【</a:t>
            </a:r>
            <a:r>
              <a:rPr lang="zh-CN" altLang="en-US" dirty="0"/>
              <a:t>权限</a:t>
            </a:r>
            <a:r>
              <a:rPr lang="en-US" altLang="zh-CN" dirty="0"/>
              <a:t>】</a:t>
            </a:r>
            <a:endParaRPr lang="zh-CN" altLang="en-US" dirty="0"/>
          </a:p>
        </p:txBody>
      </p:sp>
      <p:sp>
        <p:nvSpPr>
          <p:cNvPr id="8" name="矩形: 剪去单角 7">
            <a:extLst>
              <a:ext uri="{FF2B5EF4-FFF2-40B4-BE49-F238E27FC236}">
                <a16:creationId xmlns:a16="http://schemas.microsoft.com/office/drawing/2014/main" xmlns="" id="{EFD0CAB6-2FE8-43D1-BE45-CCA715330443}"/>
              </a:ext>
            </a:extLst>
          </p:cNvPr>
          <p:cNvSpPr/>
          <p:nvPr/>
        </p:nvSpPr>
        <p:spPr>
          <a:xfrm>
            <a:off x="4511045" y="3432331"/>
            <a:ext cx="1539240" cy="6858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查看内容</a:t>
            </a:r>
          </a:p>
        </p:txBody>
      </p:sp>
      <p:sp>
        <p:nvSpPr>
          <p:cNvPr id="9" name="矩形: 剪去单角 8">
            <a:extLst>
              <a:ext uri="{FF2B5EF4-FFF2-40B4-BE49-F238E27FC236}">
                <a16:creationId xmlns:a16="http://schemas.microsoft.com/office/drawing/2014/main" xmlns="" id="{A94CDAA8-948F-4E34-B002-BF54108B48B2}"/>
              </a:ext>
            </a:extLst>
          </p:cNvPr>
          <p:cNvSpPr/>
          <p:nvPr/>
        </p:nvSpPr>
        <p:spPr>
          <a:xfrm>
            <a:off x="4719322" y="2233689"/>
            <a:ext cx="1539240" cy="6858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新增内容</a:t>
            </a:r>
          </a:p>
        </p:txBody>
      </p:sp>
      <p:sp>
        <p:nvSpPr>
          <p:cNvPr id="10" name="矩形: 剪去单角 9">
            <a:extLst>
              <a:ext uri="{FF2B5EF4-FFF2-40B4-BE49-F238E27FC236}">
                <a16:creationId xmlns:a16="http://schemas.microsoft.com/office/drawing/2014/main" xmlns="" id="{1247091C-8E57-4A6A-B528-E107343747C1}"/>
              </a:ext>
            </a:extLst>
          </p:cNvPr>
          <p:cNvSpPr/>
          <p:nvPr/>
        </p:nvSpPr>
        <p:spPr>
          <a:xfrm>
            <a:off x="6050285" y="4360305"/>
            <a:ext cx="1539240" cy="6858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发布内容</a:t>
            </a:r>
          </a:p>
        </p:txBody>
      </p:sp>
      <p:sp>
        <p:nvSpPr>
          <p:cNvPr id="11" name="矩形: 剪去单角 10">
            <a:extLst>
              <a:ext uri="{FF2B5EF4-FFF2-40B4-BE49-F238E27FC236}">
                <a16:creationId xmlns:a16="http://schemas.microsoft.com/office/drawing/2014/main" xmlns="" id="{200C98B1-1912-4798-AD9A-068AF479F39C}"/>
              </a:ext>
            </a:extLst>
          </p:cNvPr>
          <p:cNvSpPr/>
          <p:nvPr/>
        </p:nvSpPr>
        <p:spPr>
          <a:xfrm>
            <a:off x="7553962" y="3432331"/>
            <a:ext cx="1539240" cy="6858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编辑内容</a:t>
            </a:r>
          </a:p>
        </p:txBody>
      </p:sp>
      <p:sp>
        <p:nvSpPr>
          <p:cNvPr id="12" name="矩形: 剪去单角 11">
            <a:extLst>
              <a:ext uri="{FF2B5EF4-FFF2-40B4-BE49-F238E27FC236}">
                <a16:creationId xmlns:a16="http://schemas.microsoft.com/office/drawing/2014/main" xmlns="" id="{FA15CA69-2CBD-4B15-94EF-3BD270FE5139}"/>
              </a:ext>
            </a:extLst>
          </p:cNvPr>
          <p:cNvSpPr/>
          <p:nvPr/>
        </p:nvSpPr>
        <p:spPr>
          <a:xfrm>
            <a:off x="6814822" y="2058270"/>
            <a:ext cx="1539240" cy="6858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删除内容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xmlns="" id="{A6D6B9DC-554B-4DCD-9B95-B0F30FE533B6}"/>
              </a:ext>
            </a:extLst>
          </p:cNvPr>
          <p:cNvSpPr txBox="1">
            <a:spLocks/>
          </p:cNvSpPr>
          <p:nvPr/>
        </p:nvSpPr>
        <p:spPr>
          <a:xfrm>
            <a:off x="10420372" y="1942462"/>
            <a:ext cx="332232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作者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编辑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管理员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xmlns="" id="{27FCDBFF-DFFD-42E8-8A63-CFA1B1A34BE2}"/>
              </a:ext>
            </a:extLst>
          </p:cNvPr>
          <p:cNvSpPr txBox="1">
            <a:spLocks/>
          </p:cNvSpPr>
          <p:nvPr/>
        </p:nvSpPr>
        <p:spPr>
          <a:xfrm>
            <a:off x="573412" y="1866264"/>
            <a:ext cx="2429501" cy="3538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个人资料管理</a:t>
            </a:r>
            <a:endParaRPr lang="en-US" altLang="zh-CN" sz="2400" b="1" dirty="0">
              <a:solidFill>
                <a:schemeClr val="bg2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chemeClr val="bg2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内容管理</a:t>
            </a:r>
            <a:endParaRPr lang="en-US" altLang="zh-CN" sz="2400" b="1" dirty="0">
              <a:solidFill>
                <a:schemeClr val="accent1">
                  <a:lumMod val="60000"/>
                  <a:lumOff val="4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chemeClr val="bg2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用户管理</a:t>
            </a:r>
            <a:endParaRPr lang="en-US" altLang="zh-CN" sz="2400" b="1" dirty="0">
              <a:solidFill>
                <a:schemeClr val="bg2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chemeClr val="bg2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系统管理</a:t>
            </a:r>
            <a:endParaRPr lang="en-US" altLang="zh-CN" sz="2400" b="1" dirty="0">
              <a:solidFill>
                <a:schemeClr val="bg2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sz="2400" b="1" dirty="0">
              <a:solidFill>
                <a:schemeClr val="bg2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59313770-3957-4215-A1F7-C47855B351CA}"/>
              </a:ext>
            </a:extLst>
          </p:cNvPr>
          <p:cNvSpPr/>
          <p:nvPr/>
        </p:nvSpPr>
        <p:spPr>
          <a:xfrm>
            <a:off x="386080" y="1696720"/>
            <a:ext cx="3034015" cy="393192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30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6E63960F-8164-4CE5-BC3A-95C525091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256540"/>
            <a:ext cx="2124710" cy="6377940"/>
          </a:xfrm>
          <a:prstGeom prst="rect">
            <a:avLst/>
          </a:prstGeo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xmlns="" id="{9C8F887E-816F-41BE-810B-E6247C630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1760" y="659765"/>
            <a:ext cx="7899400" cy="1325563"/>
          </a:xfrm>
        </p:spPr>
        <p:txBody>
          <a:bodyPr/>
          <a:lstStyle/>
          <a:p>
            <a:r>
              <a:rPr lang="zh-CN" altLang="en-US" dirty="0"/>
              <a:t>请在</a:t>
            </a:r>
            <a:r>
              <a:rPr lang="en-US" altLang="zh-CN" dirty="0"/>
              <a:t>Axure</a:t>
            </a:r>
            <a:r>
              <a:rPr lang="zh-CN" altLang="en-US" dirty="0"/>
              <a:t>里制作</a:t>
            </a:r>
            <a:r>
              <a:rPr lang="en-US" altLang="zh-CN" dirty="0"/>
              <a:t>【</a:t>
            </a:r>
            <a:r>
              <a:rPr lang="zh-CN" altLang="en-US" dirty="0"/>
              <a:t>权限架构图</a:t>
            </a:r>
            <a:r>
              <a:rPr lang="en-US" altLang="zh-CN" dirty="0"/>
              <a:t>】</a:t>
            </a:r>
            <a:endParaRPr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xmlns="" id="{38CBD5A6-8332-40F2-9436-AAEDED3BCEFA}"/>
              </a:ext>
            </a:extLst>
          </p:cNvPr>
          <p:cNvSpPr txBox="1">
            <a:spLocks/>
          </p:cNvSpPr>
          <p:nvPr/>
        </p:nvSpPr>
        <p:spPr>
          <a:xfrm>
            <a:off x="4104640" y="2119947"/>
            <a:ext cx="72745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/>
              <a:t>将</a:t>
            </a:r>
            <a:r>
              <a:rPr lang="zh-CN" altLang="en-US" sz="2800" b="1" dirty="0"/>
              <a:t>“内容管理”“用户管理”</a:t>
            </a:r>
            <a:r>
              <a:rPr lang="zh-CN" altLang="en-US" sz="2800" dirty="0"/>
              <a:t>的具体权限补充清楚，思考一下“系统管理”可以有什么权限</a:t>
            </a:r>
          </a:p>
        </p:txBody>
      </p:sp>
    </p:spTree>
    <p:extLst>
      <p:ext uri="{BB962C8B-B14F-4D97-AF65-F5344CB8AC3E}">
        <p14:creationId xmlns:p14="http://schemas.microsoft.com/office/powerpoint/2010/main" val="673591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xmlns="" id="{1CE65E68-0177-4B1D-863C-29E52485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297180"/>
            <a:ext cx="10515600" cy="1325563"/>
          </a:xfrm>
        </p:spPr>
        <p:txBody>
          <a:bodyPr/>
          <a:lstStyle/>
          <a:p>
            <a:pPr algn="ctr"/>
            <a:r>
              <a:rPr lang="zh-CN" altLang="en-US" b="1" dirty="0"/>
              <a:t>自己？他人？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xmlns="" id="{66C7BCC8-DFA5-40EB-BBF8-A6575B69FA15}"/>
              </a:ext>
            </a:extLst>
          </p:cNvPr>
          <p:cNvSpPr txBox="1">
            <a:spLocks/>
          </p:cNvSpPr>
          <p:nvPr/>
        </p:nvSpPr>
        <p:spPr>
          <a:xfrm>
            <a:off x="878640" y="2216765"/>
            <a:ext cx="1579878" cy="3074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作者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编辑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管理员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99EA7BA6-29B9-4032-B01D-A600F4102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834" y="766722"/>
            <a:ext cx="2112086" cy="593181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BF888B62-68BC-44C1-9371-FADAD0D5B5C2}"/>
              </a:ext>
            </a:extLst>
          </p:cNvPr>
          <p:cNvSpPr txBox="1"/>
          <p:nvPr/>
        </p:nvSpPr>
        <p:spPr>
          <a:xfrm>
            <a:off x="3358260" y="221676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提供内容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223F46DF-12C1-4549-A979-1B6600089CCD}"/>
              </a:ext>
            </a:extLst>
          </p:cNvPr>
          <p:cNvSpPr txBox="1"/>
          <p:nvPr/>
        </p:nvSpPr>
        <p:spPr>
          <a:xfrm>
            <a:off x="3169921" y="3125846"/>
            <a:ext cx="4328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提供内容、审核内容、发布内容、管理“作者”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45967504-5C36-4E3A-B0BC-A975885C3782}"/>
              </a:ext>
            </a:extLst>
          </p:cNvPr>
          <p:cNvSpPr txBox="1"/>
          <p:nvPr/>
        </p:nvSpPr>
        <p:spPr>
          <a:xfrm>
            <a:off x="3342641" y="4306786"/>
            <a:ext cx="4328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全部权限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6C5BB97B-FB53-408F-8614-09FE4295B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953" y="1736038"/>
            <a:ext cx="1040407" cy="265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59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4A24BE48-0CA2-4BCA-8906-9BFB92CC4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231" y="2017298"/>
            <a:ext cx="4464810" cy="348173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471C9226-8326-4690-A1FB-E26872CFE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009" y="2759654"/>
            <a:ext cx="4878275" cy="259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697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2923786-29F5-4892-9644-6914A1A7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40965"/>
            <a:ext cx="10515600" cy="1325563"/>
          </a:xfrm>
        </p:spPr>
        <p:txBody>
          <a:bodyPr/>
          <a:lstStyle/>
          <a:p>
            <a:pPr algn="ctr"/>
            <a:r>
              <a:rPr lang="zh-CN" altLang="en-US" b="1" dirty="0"/>
              <a:t>完成</a:t>
            </a:r>
            <a:r>
              <a:rPr lang="en-US" altLang="zh-CN" b="1" dirty="0"/>
              <a:t>Axure</a:t>
            </a:r>
            <a:r>
              <a:rPr lang="zh-CN" altLang="en-US" b="1" dirty="0"/>
              <a:t>用户权限架构图</a:t>
            </a:r>
          </a:p>
        </p:txBody>
      </p:sp>
    </p:spTree>
    <p:extLst>
      <p:ext uri="{BB962C8B-B14F-4D97-AF65-F5344CB8AC3E}">
        <p14:creationId xmlns:p14="http://schemas.microsoft.com/office/powerpoint/2010/main" val="734780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EB23893-4E37-430D-9A0A-54CEFF933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132293"/>
            <a:ext cx="10515600" cy="1325563"/>
          </a:xfrm>
        </p:spPr>
        <p:txBody>
          <a:bodyPr/>
          <a:lstStyle/>
          <a:p>
            <a:r>
              <a:rPr lang="zh-CN" altLang="en-US" dirty="0"/>
              <a:t>用户、角色、权限、组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900C2626-D71C-4567-99F3-59E37070B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656" y="3044904"/>
            <a:ext cx="3053080" cy="968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600" b="1" dirty="0"/>
              <a:t>微信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A95853F5-C188-4FE2-8B1A-3C584DD9827B}"/>
              </a:ext>
            </a:extLst>
          </p:cNvPr>
          <p:cNvSpPr/>
          <p:nvPr/>
        </p:nvSpPr>
        <p:spPr>
          <a:xfrm>
            <a:off x="1658226" y="5484126"/>
            <a:ext cx="90504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对于有些项目，只需要牵涉到权限和用户两种类型的对象，只需要给用户分配权限即可。</a:t>
            </a:r>
          </a:p>
          <a:p>
            <a:endParaRPr lang="en-US" altLang="zh-CN" dirty="0">
              <a:solidFill>
                <a:srgbClr val="4F4F4F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在另一些情况中，引入了角色对象，例如基于角色的权限系统，只需要给角色分配权限，用户都隶属于角色。</a:t>
            </a:r>
            <a:endParaRPr lang="zh-CN" altLang="en-US" b="0" i="0" dirty="0">
              <a:solidFill>
                <a:srgbClr val="4F4F4F"/>
              </a:solidFill>
              <a:effectLst/>
              <a:latin typeface="-apple-system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B343860F-6B74-40F4-8A52-CEAD15BFF9C1}"/>
              </a:ext>
            </a:extLst>
          </p:cNvPr>
          <p:cNvSpPr/>
          <p:nvPr/>
        </p:nvSpPr>
        <p:spPr>
          <a:xfrm>
            <a:off x="5972408" y="3244334"/>
            <a:ext cx="247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 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5BBFBDDD-F8D4-4761-A2AD-AE3EBF560A01}"/>
              </a:ext>
            </a:extLst>
          </p:cNvPr>
          <p:cNvSpPr/>
          <p:nvPr/>
        </p:nvSpPr>
        <p:spPr>
          <a:xfrm>
            <a:off x="5972408" y="3244334"/>
            <a:ext cx="247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 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D30A355F-BC7A-4A40-8AB8-8DE8D7971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448" y="1655425"/>
            <a:ext cx="7127920" cy="354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73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xmlns="" id="{89AD9EFE-3E80-48B5-B63B-7D6B42F2F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132293"/>
            <a:ext cx="10515600" cy="1325563"/>
          </a:xfrm>
        </p:spPr>
        <p:txBody>
          <a:bodyPr/>
          <a:lstStyle/>
          <a:p>
            <a:r>
              <a:rPr lang="zh-CN" altLang="en-US" dirty="0"/>
              <a:t>用户、角色、权限、组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F93FE5B4-3AF0-45F7-B9DA-5A0C86EBF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588" y="1305456"/>
            <a:ext cx="5452212" cy="530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71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100B10B-9BB3-4A9A-A500-ABE19FE1F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了解：数据库设计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584C4587-C946-4347-A967-9BF2521F8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640" y="5496560"/>
            <a:ext cx="10515600" cy="1086802"/>
          </a:xfrm>
        </p:spPr>
        <p:txBody>
          <a:bodyPr/>
          <a:lstStyle/>
          <a:p>
            <a:r>
              <a:rPr lang="en-US" altLang="zh-CN" dirty="0">
                <a:hlinkClick r:id="rId2"/>
              </a:rPr>
              <a:t>https://blog.csdn.net/ljw499356212/article/details/81055141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F78AD0AE-BAF2-4B08-A8A8-D2CF1A6ECBC6}"/>
              </a:ext>
            </a:extLst>
          </p:cNvPr>
          <p:cNvSpPr/>
          <p:nvPr/>
        </p:nvSpPr>
        <p:spPr>
          <a:xfrm>
            <a:off x="1056640" y="1767840"/>
            <a:ext cx="9966960" cy="3329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4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在数据库建模时，对于</a:t>
            </a:r>
            <a:r>
              <a:rPr lang="en-US" altLang="zh-CN" sz="2400" dirty="0">
                <a:solidFill>
                  <a:srgbClr val="4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sz="2400" dirty="0">
                <a:solidFill>
                  <a:srgbClr val="4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对</a:t>
            </a:r>
            <a:r>
              <a:rPr lang="en-US" altLang="zh-CN" sz="2400" dirty="0">
                <a:solidFill>
                  <a:srgbClr val="4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sz="2400" dirty="0">
                <a:solidFill>
                  <a:srgbClr val="4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的关系，一般需要加入一个关联表来表示关联的两者的关系。</a:t>
            </a:r>
            <a:endParaRPr lang="en-US" altLang="zh-CN" sz="2400" dirty="0">
              <a:solidFill>
                <a:srgbClr val="4F4F4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solidFill>
                <a:srgbClr val="4F4F4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4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本系统需要十张表，分别为：权限表、用户表、角色表、组表、用户权限关联表、用户角色关联表、角色权限关联表、组权限关联表、组角色关联表、用户属组关联表。当然还可能引出一些相关的表。</a:t>
            </a:r>
            <a:endParaRPr lang="zh-CN" altLang="en-US" sz="2400" b="0" i="0" dirty="0">
              <a:solidFill>
                <a:srgbClr val="4F4F4F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7517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5473B79-D119-445A-93BE-2C48B525D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5" y="677617"/>
            <a:ext cx="2164882" cy="741780"/>
          </a:xfrm>
        </p:spPr>
        <p:txBody>
          <a:bodyPr>
            <a:no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公众号运营者</a:t>
            </a:r>
            <a:r>
              <a:rPr lang="en-US" altLang="zh-CN" sz="2400" b="1" dirty="0">
                <a:solidFill>
                  <a:schemeClr val="bg1"/>
                </a:solidFill>
              </a:rPr>
              <a:t/>
            </a:r>
            <a:br>
              <a:rPr lang="en-US" altLang="zh-CN" sz="2400" b="1" dirty="0">
                <a:solidFill>
                  <a:schemeClr val="bg1"/>
                </a:solidFill>
              </a:rPr>
            </a:br>
            <a:r>
              <a:rPr lang="zh-CN" altLang="en-US" sz="2400" b="1" dirty="0">
                <a:solidFill>
                  <a:schemeClr val="bg1"/>
                </a:solidFill>
              </a:rPr>
              <a:t>（用户方）</a:t>
            </a:r>
            <a:br>
              <a:rPr lang="zh-CN" altLang="en-US" sz="2400" b="1" dirty="0">
                <a:solidFill>
                  <a:schemeClr val="bg1"/>
                </a:solidFill>
              </a:rPr>
            </a:b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CCACCA0E-B619-40C3-9D27-405BE7129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72224"/>
            <a:ext cx="10648957" cy="4259582"/>
          </a:xfrm>
          <a:prstGeom prst="rect">
            <a:avLst/>
          </a:prstGeom>
        </p:spPr>
      </p:pic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xmlns="" id="{6486B0C1-B8C1-4D24-91EC-8EC111E447CA}"/>
              </a:ext>
            </a:extLst>
          </p:cNvPr>
          <p:cNvCxnSpPr>
            <a:cxnSpLocks/>
          </p:cNvCxnSpPr>
          <p:nvPr/>
        </p:nvCxnSpPr>
        <p:spPr>
          <a:xfrm flipV="1">
            <a:off x="1896176" y="1303896"/>
            <a:ext cx="0" cy="1169797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 1">
            <a:extLst>
              <a:ext uri="{FF2B5EF4-FFF2-40B4-BE49-F238E27FC236}">
                <a16:creationId xmlns:a16="http://schemas.microsoft.com/office/drawing/2014/main" xmlns="" id="{F7730C9F-A6D4-45DD-A5FD-80C2D146B8F2}"/>
              </a:ext>
            </a:extLst>
          </p:cNvPr>
          <p:cNvSpPr txBox="1">
            <a:spLocks/>
          </p:cNvSpPr>
          <p:nvPr/>
        </p:nvSpPr>
        <p:spPr>
          <a:xfrm>
            <a:off x="2835040" y="5809493"/>
            <a:ext cx="2164882" cy="741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400" b="1" dirty="0">
                <a:solidFill>
                  <a:schemeClr val="accent2">
                    <a:lumMod val="75000"/>
                  </a:schemeClr>
                </a:solidFill>
              </a:rPr>
              <a:t>平台运营者（微信方）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xmlns="" id="{DBB50D3C-CEA5-4E6A-ADB3-5A820B35AF01}"/>
              </a:ext>
            </a:extLst>
          </p:cNvPr>
          <p:cNvCxnSpPr>
            <a:cxnSpLocks/>
          </p:cNvCxnSpPr>
          <p:nvPr/>
        </p:nvCxnSpPr>
        <p:spPr>
          <a:xfrm flipH="1">
            <a:off x="4841507" y="6180383"/>
            <a:ext cx="1578544" cy="1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标题 1">
            <a:extLst>
              <a:ext uri="{FF2B5EF4-FFF2-40B4-BE49-F238E27FC236}">
                <a16:creationId xmlns:a16="http://schemas.microsoft.com/office/drawing/2014/main" xmlns="" id="{F57B5095-9D0A-41CC-836D-289375DD4334}"/>
              </a:ext>
            </a:extLst>
          </p:cNvPr>
          <p:cNvSpPr txBox="1">
            <a:spLocks/>
          </p:cNvSpPr>
          <p:nvPr/>
        </p:nvSpPr>
        <p:spPr>
          <a:xfrm>
            <a:off x="9537833" y="838650"/>
            <a:ext cx="2164882" cy="741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公众号订阅者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（用户方）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xmlns="" id="{198F168D-876D-4103-90B2-AEC5D52A6EF4}"/>
              </a:ext>
            </a:extLst>
          </p:cNvPr>
          <p:cNvCxnSpPr>
            <a:cxnSpLocks/>
          </p:cNvCxnSpPr>
          <p:nvPr/>
        </p:nvCxnSpPr>
        <p:spPr>
          <a:xfrm flipV="1">
            <a:off x="10793529" y="1621454"/>
            <a:ext cx="0" cy="1807546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0526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C87C533-78EE-432E-8293-DB44429E8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480" y="246824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/>
              <a:t>【</a:t>
            </a:r>
            <a:r>
              <a:rPr lang="zh-CN" altLang="en-US" dirty="0"/>
              <a:t>文章列表</a:t>
            </a:r>
            <a:r>
              <a:rPr lang="en-US" altLang="zh-CN" dirty="0"/>
              <a:t>】</a:t>
            </a:r>
            <a:r>
              <a:rPr lang="zh-CN" altLang="en-US" dirty="0"/>
              <a:t>页面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请给作者、编辑、管理员制作</a:t>
            </a:r>
            <a:r>
              <a:rPr lang="en-US" altLang="zh-CN" dirty="0"/>
              <a:t>CMS</a:t>
            </a:r>
            <a:r>
              <a:rPr lang="zh-CN" altLang="en-US" dirty="0"/>
              <a:t>原型</a:t>
            </a:r>
          </a:p>
        </p:txBody>
      </p:sp>
    </p:spTree>
    <p:extLst>
      <p:ext uri="{BB962C8B-B14F-4D97-AF65-F5344CB8AC3E}">
        <p14:creationId xmlns:p14="http://schemas.microsoft.com/office/powerpoint/2010/main" val="3045901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33E52DE-192C-46D9-A07C-F630A498A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7DD0189-6275-406F-B63B-A9BBD83C5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zh-CN" altLang="en-US" dirty="0"/>
              <a:t>如何迅速筛选出“我”发布的文章？</a:t>
            </a:r>
            <a:endParaRPr lang="en-US" altLang="zh-CN" dirty="0"/>
          </a:p>
          <a:p>
            <a:r>
              <a:rPr lang="en-US" altLang="zh-CN" dirty="0"/>
              <a:t>【</a:t>
            </a:r>
            <a:r>
              <a:rPr lang="zh-CN" altLang="en-US" dirty="0"/>
              <a:t>编辑</a:t>
            </a:r>
            <a:r>
              <a:rPr lang="en-US" altLang="zh-CN" dirty="0"/>
              <a:t>】</a:t>
            </a:r>
            <a:r>
              <a:rPr lang="zh-CN" altLang="en-US" dirty="0"/>
              <a:t>能不能提供快速的发布按钮？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【</a:t>
            </a:r>
            <a:r>
              <a:rPr lang="zh-CN" altLang="en-US" dirty="0"/>
              <a:t>管理员</a:t>
            </a:r>
            <a:r>
              <a:rPr lang="en-US" altLang="zh-CN" dirty="0"/>
              <a:t>】</a:t>
            </a:r>
            <a:r>
              <a:rPr lang="zh-CN" altLang="en-US" dirty="0"/>
              <a:t>如何给</a:t>
            </a:r>
            <a:r>
              <a:rPr lang="en-US" altLang="zh-CN" dirty="0"/>
              <a:t>【</a:t>
            </a:r>
            <a:r>
              <a:rPr lang="zh-CN" altLang="en-US" dirty="0"/>
              <a:t>编辑</a:t>
            </a:r>
            <a:r>
              <a:rPr lang="en-US" altLang="zh-CN" dirty="0"/>
              <a:t>】</a:t>
            </a:r>
            <a:r>
              <a:rPr lang="zh-CN" altLang="en-US" dirty="0"/>
              <a:t>设置权限？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83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9CEC682-76E6-4C23-8C4D-45A930BD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5" y="1611062"/>
            <a:ext cx="9539705" cy="1325563"/>
          </a:xfrm>
        </p:spPr>
        <p:txBody>
          <a:bodyPr/>
          <a:lstStyle/>
          <a:p>
            <a:r>
              <a:rPr lang="zh-CN" altLang="en-US" b="1" dirty="0"/>
              <a:t>给以新闻咨询为主的网站设计</a:t>
            </a:r>
            <a:r>
              <a:rPr lang="en-US" altLang="zh-CN" b="1" dirty="0"/>
              <a:t>CMS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D4934C1-9FA5-48C3-BF70-4B83EAA66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3606800"/>
            <a:ext cx="10515600" cy="1838643"/>
          </a:xfrm>
        </p:spPr>
        <p:txBody>
          <a:bodyPr>
            <a:normAutofit/>
          </a:bodyPr>
          <a:lstStyle/>
          <a:p>
            <a:r>
              <a:rPr lang="en-US" altLang="zh-CN" dirty="0">
                <a:hlinkClick r:id="rId2"/>
              </a:rPr>
              <a:t>http://newmedia.nfu.edu.cn/zh/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xmlns="" id="{D80E6C97-25D6-4E16-BCEC-81B5730A99C8}"/>
              </a:ext>
            </a:extLst>
          </p:cNvPr>
          <p:cNvSpPr txBox="1">
            <a:spLocks/>
          </p:cNvSpPr>
          <p:nvPr/>
        </p:nvSpPr>
        <p:spPr>
          <a:xfrm>
            <a:off x="1676400" y="4327616"/>
            <a:ext cx="10515600" cy="1838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体验账密：</a:t>
            </a:r>
            <a:endParaRPr lang="en-US" altLang="zh-CN" dirty="0"/>
          </a:p>
          <a:p>
            <a:r>
              <a:rPr lang="en-US" altLang="zh-CN" dirty="0"/>
              <a:t>https://etherpad.wikimedia.org/p/appweek12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3911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DE5460B9-7605-4BA1-9E81-A7731760E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13" y="2976763"/>
            <a:ext cx="3601787" cy="3587015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xmlns="" id="{D88E0588-F5C7-4AD1-B5B3-F07FD3667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3140" y="482223"/>
            <a:ext cx="7665720" cy="4728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4000" dirty="0"/>
              <a:t>请先给</a:t>
            </a:r>
            <a:r>
              <a:rPr lang="en-US" altLang="zh-CN" sz="4000" dirty="0"/>
              <a:t>CMS</a:t>
            </a:r>
            <a:r>
              <a:rPr lang="zh-CN" altLang="en-US" sz="4000" dirty="0"/>
              <a:t>产品画产品架构图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xmlns="" id="{DBC1AD3A-8422-4555-B788-CDBA5C0489B6}"/>
              </a:ext>
            </a:extLst>
          </p:cNvPr>
          <p:cNvSpPr txBox="1">
            <a:spLocks/>
          </p:cNvSpPr>
          <p:nvPr/>
        </p:nvSpPr>
        <p:spPr>
          <a:xfrm>
            <a:off x="1701800" y="1506726"/>
            <a:ext cx="7665720" cy="9201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STEP 1 </a:t>
            </a:r>
            <a:r>
              <a:rPr lang="zh-CN" altLang="en-US" dirty="0"/>
              <a:t>步骤是什么？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新增</a:t>
            </a:r>
            <a:r>
              <a:rPr lang="en-US" altLang="zh-CN" dirty="0"/>
              <a:t>——</a:t>
            </a:r>
            <a:r>
              <a:rPr lang="zh-CN" altLang="en-US" dirty="0"/>
              <a:t>编辑</a:t>
            </a:r>
            <a:r>
              <a:rPr lang="en-US" altLang="zh-CN" dirty="0"/>
              <a:t>——</a:t>
            </a:r>
            <a:r>
              <a:rPr lang="zh-CN" altLang="en-US" dirty="0"/>
              <a:t>查看所有文章</a:t>
            </a:r>
            <a:r>
              <a:rPr lang="en-US" altLang="zh-CN" dirty="0"/>
              <a:t>——</a:t>
            </a:r>
            <a:r>
              <a:rPr lang="zh-CN" altLang="en-US" dirty="0"/>
              <a:t>删除文章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6FE90F93-FA21-485E-A9D3-C165DD29F0BE}"/>
              </a:ext>
            </a:extLst>
          </p:cNvPr>
          <p:cNvSpPr/>
          <p:nvPr/>
        </p:nvSpPr>
        <p:spPr>
          <a:xfrm>
            <a:off x="6096000" y="2956326"/>
            <a:ext cx="1536299" cy="699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文章编辑页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20C2AF15-CECB-43E2-AE00-3CAC38CD54AF}"/>
              </a:ext>
            </a:extLst>
          </p:cNvPr>
          <p:cNvSpPr/>
          <p:nvPr/>
        </p:nvSpPr>
        <p:spPr>
          <a:xfrm>
            <a:off x="6096000" y="3848383"/>
            <a:ext cx="1536299" cy="699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文章列表页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4450F3E9-673B-4490-ADF6-609D2BDE63C7}"/>
              </a:ext>
            </a:extLst>
          </p:cNvPr>
          <p:cNvSpPr/>
          <p:nvPr/>
        </p:nvSpPr>
        <p:spPr>
          <a:xfrm>
            <a:off x="4269154" y="2888735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新增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EAD59E94-4338-45D3-929E-FB29996D9148}"/>
              </a:ext>
            </a:extLst>
          </p:cNvPr>
          <p:cNvSpPr/>
          <p:nvPr/>
        </p:nvSpPr>
        <p:spPr>
          <a:xfrm>
            <a:off x="4250788" y="3429000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编辑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F4C578F0-147D-4860-841D-2AC596421777}"/>
              </a:ext>
            </a:extLst>
          </p:cNvPr>
          <p:cNvSpPr/>
          <p:nvPr/>
        </p:nvSpPr>
        <p:spPr>
          <a:xfrm>
            <a:off x="4250787" y="399015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概览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647CAB75-BA50-4D90-AF2A-7636FECB0BFA}"/>
              </a:ext>
            </a:extLst>
          </p:cNvPr>
          <p:cNvSpPr/>
          <p:nvPr/>
        </p:nvSpPr>
        <p:spPr>
          <a:xfrm>
            <a:off x="4250787" y="453041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删除</a:t>
            </a:r>
          </a:p>
        </p:txBody>
      </p:sp>
      <p:sp>
        <p:nvSpPr>
          <p:cNvPr id="4" name="左大括号 3">
            <a:extLst>
              <a:ext uri="{FF2B5EF4-FFF2-40B4-BE49-F238E27FC236}">
                <a16:creationId xmlns:a16="http://schemas.microsoft.com/office/drawing/2014/main" xmlns="" id="{5E99BC11-0878-461F-99D6-D077ECA3245D}"/>
              </a:ext>
            </a:extLst>
          </p:cNvPr>
          <p:cNvSpPr/>
          <p:nvPr/>
        </p:nvSpPr>
        <p:spPr>
          <a:xfrm>
            <a:off x="3962400" y="2888735"/>
            <a:ext cx="245794" cy="1774705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左大括号 16">
            <a:extLst>
              <a:ext uri="{FF2B5EF4-FFF2-40B4-BE49-F238E27FC236}">
                <a16:creationId xmlns:a16="http://schemas.microsoft.com/office/drawing/2014/main" xmlns="" id="{E65CE146-99F1-4146-A775-A40F92792D15}"/>
              </a:ext>
            </a:extLst>
          </p:cNvPr>
          <p:cNvSpPr/>
          <p:nvPr/>
        </p:nvSpPr>
        <p:spPr>
          <a:xfrm>
            <a:off x="5373661" y="2961030"/>
            <a:ext cx="245794" cy="1774705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内容占位符 2">
            <a:extLst>
              <a:ext uri="{FF2B5EF4-FFF2-40B4-BE49-F238E27FC236}">
                <a16:creationId xmlns:a16="http://schemas.microsoft.com/office/drawing/2014/main" xmlns="" id="{32E12B68-2365-49E0-B16B-C8ED377D147F}"/>
              </a:ext>
            </a:extLst>
          </p:cNvPr>
          <p:cNvSpPr txBox="1">
            <a:spLocks/>
          </p:cNvSpPr>
          <p:nvPr/>
        </p:nvSpPr>
        <p:spPr>
          <a:xfrm>
            <a:off x="3842434" y="5028708"/>
            <a:ext cx="3228926" cy="36933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STEP 2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zh-CN" altLang="en-US" dirty="0"/>
              <a:t>功能有什么？</a:t>
            </a:r>
            <a:endParaRPr lang="en-US" altLang="zh-CN" dirty="0"/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xmlns="" id="{9A863538-C4A3-4982-897D-CA732FF7D42F}"/>
              </a:ext>
            </a:extLst>
          </p:cNvPr>
          <p:cNvSpPr txBox="1">
            <a:spLocks/>
          </p:cNvSpPr>
          <p:nvPr/>
        </p:nvSpPr>
        <p:spPr>
          <a:xfrm>
            <a:off x="7967394" y="3543102"/>
            <a:ext cx="3228926" cy="81638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STEP 3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zh-CN" altLang="en-US" dirty="0"/>
              <a:t>哪些功能可以放在同一页面？一共有几个主要页面？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76600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" grpId="0"/>
      <p:bldP spid="14" grpId="0"/>
      <p:bldP spid="15" grpId="0"/>
      <p:bldP spid="16" grpId="0"/>
      <p:bldP spid="4" grpId="0" animBg="1"/>
      <p:bldP spid="17" grpId="0" animBg="1"/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DE5460B9-7605-4BA1-9E81-A7731760E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98" y="3346975"/>
            <a:ext cx="3200400" cy="3210677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xmlns="" id="{D88E0588-F5C7-4AD1-B5B3-F07FD3667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1140" y="300348"/>
            <a:ext cx="8729980" cy="47281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zh-CN" altLang="en-US" sz="4000" dirty="0"/>
              <a:t>请模拟团队，提出不同页面需要的具体功能是什么？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6FE90F93-FA21-485E-A9D3-C165DD29F0BE}"/>
              </a:ext>
            </a:extLst>
          </p:cNvPr>
          <p:cNvSpPr/>
          <p:nvPr/>
        </p:nvSpPr>
        <p:spPr>
          <a:xfrm>
            <a:off x="5306557" y="2893012"/>
            <a:ext cx="1536299" cy="699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文章编辑页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20C2AF15-CECB-43E2-AE00-3CAC38CD54AF}"/>
              </a:ext>
            </a:extLst>
          </p:cNvPr>
          <p:cNvSpPr/>
          <p:nvPr/>
        </p:nvSpPr>
        <p:spPr>
          <a:xfrm>
            <a:off x="5306557" y="3785069"/>
            <a:ext cx="1536299" cy="699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文章列表页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4450F3E9-673B-4490-ADF6-609D2BDE63C7}"/>
              </a:ext>
            </a:extLst>
          </p:cNvPr>
          <p:cNvSpPr/>
          <p:nvPr/>
        </p:nvSpPr>
        <p:spPr>
          <a:xfrm>
            <a:off x="3771314" y="2848095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新增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EAD59E94-4338-45D3-929E-FB29996D9148}"/>
              </a:ext>
            </a:extLst>
          </p:cNvPr>
          <p:cNvSpPr/>
          <p:nvPr/>
        </p:nvSpPr>
        <p:spPr>
          <a:xfrm>
            <a:off x="3752948" y="3388360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编辑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F4C578F0-147D-4860-841D-2AC596421777}"/>
              </a:ext>
            </a:extLst>
          </p:cNvPr>
          <p:cNvSpPr/>
          <p:nvPr/>
        </p:nvSpPr>
        <p:spPr>
          <a:xfrm>
            <a:off x="3752947" y="394951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概览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647CAB75-BA50-4D90-AF2A-7636FECB0BFA}"/>
              </a:ext>
            </a:extLst>
          </p:cNvPr>
          <p:cNvSpPr/>
          <p:nvPr/>
        </p:nvSpPr>
        <p:spPr>
          <a:xfrm>
            <a:off x="3752947" y="448977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删除</a:t>
            </a:r>
          </a:p>
        </p:txBody>
      </p:sp>
      <p:sp>
        <p:nvSpPr>
          <p:cNvPr id="4" name="左大括号 3">
            <a:extLst>
              <a:ext uri="{FF2B5EF4-FFF2-40B4-BE49-F238E27FC236}">
                <a16:creationId xmlns:a16="http://schemas.microsoft.com/office/drawing/2014/main" xmlns="" id="{5E99BC11-0878-461F-99D6-D077ECA3245D}"/>
              </a:ext>
            </a:extLst>
          </p:cNvPr>
          <p:cNvSpPr/>
          <p:nvPr/>
        </p:nvSpPr>
        <p:spPr>
          <a:xfrm>
            <a:off x="3464560" y="2848095"/>
            <a:ext cx="245794" cy="1774705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左大括号 16">
            <a:extLst>
              <a:ext uri="{FF2B5EF4-FFF2-40B4-BE49-F238E27FC236}">
                <a16:creationId xmlns:a16="http://schemas.microsoft.com/office/drawing/2014/main" xmlns="" id="{E65CE146-99F1-4146-A775-A40F92792D15}"/>
              </a:ext>
            </a:extLst>
          </p:cNvPr>
          <p:cNvSpPr/>
          <p:nvPr/>
        </p:nvSpPr>
        <p:spPr>
          <a:xfrm>
            <a:off x="4875821" y="2920390"/>
            <a:ext cx="245794" cy="1774705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xmlns="" id="{9A863538-C4A3-4982-897D-CA732FF7D42F}"/>
              </a:ext>
            </a:extLst>
          </p:cNvPr>
          <p:cNvSpPr txBox="1">
            <a:spLocks/>
          </p:cNvSpPr>
          <p:nvPr/>
        </p:nvSpPr>
        <p:spPr>
          <a:xfrm>
            <a:off x="6842856" y="5227295"/>
            <a:ext cx="4877426" cy="8163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STEP 4 </a:t>
            </a:r>
            <a:r>
              <a:rPr lang="zh-CN" altLang="en-US" b="1" dirty="0"/>
              <a:t>根据你的团队需要，制定具体的功能（定制化）</a:t>
            </a:r>
            <a:endParaRPr lang="en-US" altLang="zh-CN" dirty="0"/>
          </a:p>
        </p:txBody>
      </p:sp>
      <p:sp>
        <p:nvSpPr>
          <p:cNvPr id="2" name="矩形: 剪去单角 1">
            <a:extLst>
              <a:ext uri="{FF2B5EF4-FFF2-40B4-BE49-F238E27FC236}">
                <a16:creationId xmlns:a16="http://schemas.microsoft.com/office/drawing/2014/main" xmlns="" id="{83B601E5-AF52-4798-B55D-50AD3727A4C5}"/>
              </a:ext>
            </a:extLst>
          </p:cNvPr>
          <p:cNvSpPr/>
          <p:nvPr/>
        </p:nvSpPr>
        <p:spPr>
          <a:xfrm>
            <a:off x="7027799" y="3757691"/>
            <a:ext cx="1413558" cy="937403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文章状态（已发布、草稿）</a:t>
            </a:r>
          </a:p>
        </p:txBody>
      </p:sp>
      <p:sp>
        <p:nvSpPr>
          <p:cNvPr id="20" name="矩形: 剪去单角 19">
            <a:extLst>
              <a:ext uri="{FF2B5EF4-FFF2-40B4-BE49-F238E27FC236}">
                <a16:creationId xmlns:a16="http://schemas.microsoft.com/office/drawing/2014/main" xmlns="" id="{D0B55D71-F82E-4F2C-BC9A-D66117BAEEF5}"/>
              </a:ext>
            </a:extLst>
          </p:cNvPr>
          <p:cNvSpPr/>
          <p:nvPr/>
        </p:nvSpPr>
        <p:spPr>
          <a:xfrm>
            <a:off x="8486841" y="3785069"/>
            <a:ext cx="1340553" cy="472817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批量删除</a:t>
            </a:r>
          </a:p>
        </p:txBody>
      </p:sp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xmlns="" id="{1AE18ECD-8B9F-43F2-AD17-1CF505C69633}"/>
              </a:ext>
            </a:extLst>
          </p:cNvPr>
          <p:cNvSpPr/>
          <p:nvPr/>
        </p:nvSpPr>
        <p:spPr>
          <a:xfrm>
            <a:off x="9954490" y="3785069"/>
            <a:ext cx="1653577" cy="472817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发布者、发布时间</a:t>
            </a:r>
          </a:p>
        </p:txBody>
      </p:sp>
      <p:sp>
        <p:nvSpPr>
          <p:cNvPr id="22" name="矩形: 剪去单角 21">
            <a:extLst>
              <a:ext uri="{FF2B5EF4-FFF2-40B4-BE49-F238E27FC236}">
                <a16:creationId xmlns:a16="http://schemas.microsoft.com/office/drawing/2014/main" xmlns="" id="{79DCAC20-1A20-4B21-B252-41FE90CC3C16}"/>
              </a:ext>
            </a:extLst>
          </p:cNvPr>
          <p:cNvSpPr/>
          <p:nvPr/>
        </p:nvSpPr>
        <p:spPr>
          <a:xfrm>
            <a:off x="8486841" y="4327795"/>
            <a:ext cx="1340553" cy="472817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评论数</a:t>
            </a:r>
          </a:p>
        </p:txBody>
      </p:sp>
      <p:sp>
        <p:nvSpPr>
          <p:cNvPr id="23" name="矩形: 剪去单角 22">
            <a:extLst>
              <a:ext uri="{FF2B5EF4-FFF2-40B4-BE49-F238E27FC236}">
                <a16:creationId xmlns:a16="http://schemas.microsoft.com/office/drawing/2014/main" xmlns="" id="{00046491-481B-44C5-BCCA-81C509971DA1}"/>
              </a:ext>
            </a:extLst>
          </p:cNvPr>
          <p:cNvSpPr/>
          <p:nvPr/>
        </p:nvSpPr>
        <p:spPr>
          <a:xfrm>
            <a:off x="9954489" y="4344312"/>
            <a:ext cx="1653577" cy="472817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ID</a:t>
            </a:r>
            <a:r>
              <a:rPr lang="zh-CN" altLang="en-US" sz="1400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4332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" grpId="0"/>
      <p:bldP spid="14" grpId="0"/>
      <p:bldP spid="15" grpId="0"/>
      <p:bldP spid="16" grpId="0"/>
      <p:bldP spid="4" grpId="0" animBg="1"/>
      <p:bldP spid="17" grpId="0" animBg="1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xmlns="" id="{0F6EDBCE-198F-4ECA-A15A-6500CBAD6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1177014"/>
            <a:ext cx="10335996" cy="4815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773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59619E5-D18D-470B-8924-ED921CFDC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用户、角色与权限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3991DF57-CAFA-4FA7-852A-D8753E5DD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7080" y="1540352"/>
            <a:ext cx="6529854" cy="3999625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xmlns="" id="{EE530996-CF96-4A13-8919-9546842CD0A4}"/>
              </a:ext>
            </a:extLst>
          </p:cNvPr>
          <p:cNvSpPr txBox="1">
            <a:spLocks/>
          </p:cNvSpPr>
          <p:nvPr/>
        </p:nvSpPr>
        <p:spPr>
          <a:xfrm>
            <a:off x="8016240" y="2531903"/>
            <a:ext cx="3784600" cy="3455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/>
              <a:t>作者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编辑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管理员</a:t>
            </a:r>
          </a:p>
        </p:txBody>
      </p:sp>
    </p:spTree>
    <p:extLst>
      <p:ext uri="{BB962C8B-B14F-4D97-AF65-F5344CB8AC3E}">
        <p14:creationId xmlns:p14="http://schemas.microsoft.com/office/powerpoint/2010/main" val="3631186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xmlns="" id="{86733E04-59CF-46A0-BFDC-CED7482032F3}"/>
              </a:ext>
            </a:extLst>
          </p:cNvPr>
          <p:cNvSpPr/>
          <p:nvPr/>
        </p:nvSpPr>
        <p:spPr>
          <a:xfrm>
            <a:off x="1369060" y="2257584"/>
            <a:ext cx="1976120" cy="7162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用户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7CCC9043-77D9-49F7-97D9-F973659CC403}"/>
              </a:ext>
            </a:extLst>
          </p:cNvPr>
          <p:cNvSpPr/>
          <p:nvPr/>
        </p:nvSpPr>
        <p:spPr>
          <a:xfrm>
            <a:off x="7797800" y="2257585"/>
            <a:ext cx="1976120" cy="7162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角色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B68E0867-7AB2-4451-9A4E-FED995E6D0A5}"/>
              </a:ext>
            </a:extLst>
          </p:cNvPr>
          <p:cNvSpPr/>
          <p:nvPr/>
        </p:nvSpPr>
        <p:spPr>
          <a:xfrm>
            <a:off x="4582160" y="5126278"/>
            <a:ext cx="1976120" cy="7162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权限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xmlns="" id="{40BEE724-BD00-4CE6-A998-EF9E036238CB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2357120" y="2973863"/>
            <a:ext cx="2225040" cy="2152415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xmlns="" id="{E3EE9135-0D2C-4F00-96FC-93A4F896964F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6390640" y="2973864"/>
            <a:ext cx="2395220" cy="2152414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xmlns="" id="{F294981F-5339-4FF8-A956-60CF88AE4260}"/>
              </a:ext>
            </a:extLst>
          </p:cNvPr>
          <p:cNvCxnSpPr>
            <a:cxnSpLocks/>
          </p:cNvCxnSpPr>
          <p:nvPr/>
        </p:nvCxnSpPr>
        <p:spPr>
          <a:xfrm>
            <a:off x="3402330" y="2584290"/>
            <a:ext cx="43561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A57DD946-620D-40CD-8485-7C593B3DB7E3}"/>
              </a:ext>
            </a:extLst>
          </p:cNvPr>
          <p:cNvSpPr/>
          <p:nvPr/>
        </p:nvSpPr>
        <p:spPr>
          <a:xfrm>
            <a:off x="680720" y="585470"/>
            <a:ext cx="36779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应用系统的具体操作者，用户可以自己拥有权限信息，可以归属于</a:t>
            </a:r>
            <a:r>
              <a:rPr lang="en-US" altLang="zh-CN" dirty="0">
                <a:solidFill>
                  <a:srgbClr val="4F4F4F"/>
                </a:solidFill>
                <a:latin typeface="-apple-system"/>
              </a:rPr>
              <a:t>0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～</a:t>
            </a:r>
            <a:r>
              <a:rPr lang="en-US" altLang="zh-CN" dirty="0">
                <a:solidFill>
                  <a:srgbClr val="4F4F4F"/>
                </a:solidFill>
                <a:latin typeface="-apple-system"/>
              </a:rPr>
              <a:t>n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个角色，可属于</a:t>
            </a:r>
            <a:r>
              <a:rPr lang="en-US" altLang="zh-CN" dirty="0">
                <a:solidFill>
                  <a:srgbClr val="4F4F4F"/>
                </a:solidFill>
                <a:latin typeface="-apple-system"/>
              </a:rPr>
              <a:t>0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～</a:t>
            </a:r>
            <a:r>
              <a:rPr lang="en-US" altLang="zh-CN" dirty="0">
                <a:solidFill>
                  <a:srgbClr val="4F4F4F"/>
                </a:solidFill>
                <a:latin typeface="-apple-system"/>
              </a:rPr>
              <a:t>n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个组。他的权限集是自身具有的权限、所属的各角色具有的权限的集合。</a:t>
            </a:r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67EC09D6-321D-4C49-9469-B20473C05E78}"/>
              </a:ext>
            </a:extLst>
          </p:cNvPr>
          <p:cNvSpPr/>
          <p:nvPr/>
        </p:nvSpPr>
        <p:spPr>
          <a:xfrm>
            <a:off x="7254240" y="440391"/>
            <a:ext cx="44399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为了对许多拥有相似权限的用户进行分类管理，定义了角色的概念，例如系统管理员、管理员、用户、访客等角色。角色具有上下级关系，可以形成树状视图，父级角色的权限是自身及它的所有子角色的权限的综合。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E0FFE7B4-10BB-4986-BEA0-35054F90317F}"/>
              </a:ext>
            </a:extLst>
          </p:cNvPr>
          <p:cNvSpPr/>
          <p:nvPr/>
        </p:nvSpPr>
        <p:spPr>
          <a:xfrm>
            <a:off x="4206240" y="6071284"/>
            <a:ext cx="35521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系统的所有权限信息。权限具有上下级关系，是一个树状的结构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5517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xmlns="" id="{E590E662-A4CD-4BB8-8D8A-1720BA7236A9}"/>
              </a:ext>
            </a:extLst>
          </p:cNvPr>
          <p:cNvSpPr/>
          <p:nvPr/>
        </p:nvSpPr>
        <p:spPr>
          <a:xfrm>
            <a:off x="5250180" y="5264434"/>
            <a:ext cx="1976120" cy="7162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权限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xmlns="" id="{EEF7EDB7-1F02-4B9E-B39E-C6A2FBEEE310}"/>
              </a:ext>
            </a:extLst>
          </p:cNvPr>
          <p:cNvSpPr/>
          <p:nvPr/>
        </p:nvSpPr>
        <p:spPr>
          <a:xfrm>
            <a:off x="2357120" y="2382609"/>
            <a:ext cx="2133600" cy="166511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角色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xmlns="" id="{0A7380A7-33C4-498C-88F6-29E3496CF87A}"/>
              </a:ext>
            </a:extLst>
          </p:cNvPr>
          <p:cNvSpPr/>
          <p:nvPr/>
        </p:nvSpPr>
        <p:spPr>
          <a:xfrm>
            <a:off x="1084580" y="1060167"/>
            <a:ext cx="3680460" cy="364699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FAA4E329-5E4B-495E-AD7A-B7B219249914}"/>
              </a:ext>
            </a:extLst>
          </p:cNvPr>
          <p:cNvSpPr txBox="1"/>
          <p:nvPr/>
        </p:nvSpPr>
        <p:spPr>
          <a:xfrm>
            <a:off x="1853367" y="2090221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用户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xmlns="" id="{B7BA5E7B-B15D-4496-9438-6D6F13875F72}"/>
              </a:ext>
            </a:extLst>
          </p:cNvPr>
          <p:cNvSpPr/>
          <p:nvPr/>
        </p:nvSpPr>
        <p:spPr>
          <a:xfrm>
            <a:off x="8371840" y="2355656"/>
            <a:ext cx="2133600" cy="166511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用户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xmlns="" id="{6B57F2EC-7938-41AB-9398-E9885C5151C9}"/>
              </a:ext>
            </a:extLst>
          </p:cNvPr>
          <p:cNvSpPr/>
          <p:nvPr/>
        </p:nvSpPr>
        <p:spPr>
          <a:xfrm>
            <a:off x="7099300" y="1033214"/>
            <a:ext cx="3680460" cy="364699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FDF45287-32BC-4C39-A670-E18877EC1AE1}"/>
              </a:ext>
            </a:extLst>
          </p:cNvPr>
          <p:cNvSpPr txBox="1"/>
          <p:nvPr/>
        </p:nvSpPr>
        <p:spPr>
          <a:xfrm>
            <a:off x="7868087" y="2063268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角色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13FAB4A3-C982-4A41-8A84-58A34DA1C112}"/>
              </a:ext>
            </a:extLst>
          </p:cNvPr>
          <p:cNvSpPr/>
          <p:nvPr/>
        </p:nvSpPr>
        <p:spPr>
          <a:xfrm>
            <a:off x="2435860" y="5264434"/>
            <a:ext cx="1976120" cy="7162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普通用户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95F4D752-029D-42E4-A229-EE016B5D0CC4}"/>
              </a:ext>
            </a:extLst>
          </p:cNvPr>
          <p:cNvSpPr/>
          <p:nvPr/>
        </p:nvSpPr>
        <p:spPr>
          <a:xfrm>
            <a:off x="7951470" y="5286367"/>
            <a:ext cx="1976120" cy="7162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角色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xmlns="" id="{F937E31A-ADD4-466B-BA0D-F5D3AA0312C7}"/>
              </a:ext>
            </a:extLst>
          </p:cNvPr>
          <p:cNvCxnSpPr>
            <a:endCxn id="5" idx="1"/>
          </p:cNvCxnSpPr>
          <p:nvPr/>
        </p:nvCxnSpPr>
        <p:spPr>
          <a:xfrm flipV="1">
            <a:off x="4490720" y="5622574"/>
            <a:ext cx="759460" cy="60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xmlns="" id="{9119AF1D-AC23-4B53-A80C-03BD59CB64F4}"/>
              </a:ext>
            </a:extLst>
          </p:cNvPr>
          <p:cNvCxnSpPr/>
          <p:nvPr/>
        </p:nvCxnSpPr>
        <p:spPr>
          <a:xfrm flipV="1">
            <a:off x="7226300" y="5641473"/>
            <a:ext cx="759460" cy="60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362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2694</TotalTime>
  <Words>642</Words>
  <Application>Microsoft Office PowerPoint</Application>
  <PresentationFormat>自定义</PresentationFormat>
  <Paragraphs>123</Paragraphs>
  <Slides>21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2" baseType="lpstr">
      <vt:lpstr>Office 主题​​</vt:lpstr>
      <vt:lpstr>用户、角色、权限与CMS系统</vt:lpstr>
      <vt:lpstr>公众号运营者 （用户方） </vt:lpstr>
      <vt:lpstr>给以新闻咨询为主的网站设计CMS</vt:lpstr>
      <vt:lpstr>PowerPoint 演示文稿</vt:lpstr>
      <vt:lpstr>PowerPoint 演示文稿</vt:lpstr>
      <vt:lpstr>PowerPoint 演示文稿</vt:lpstr>
      <vt:lpstr>用户、角色与权限</vt:lpstr>
      <vt:lpstr>PowerPoint 演示文稿</vt:lpstr>
      <vt:lpstr>PowerPoint 演示文稿</vt:lpstr>
      <vt:lpstr>PowerPoint 演示文稿</vt:lpstr>
      <vt:lpstr>这四个系统权限从小到大排列</vt:lpstr>
      <vt:lpstr>请列出内容管理包含的【权限】</vt:lpstr>
      <vt:lpstr>请在Axure里制作【权限架构图】</vt:lpstr>
      <vt:lpstr>自己？他人？</vt:lpstr>
      <vt:lpstr>PowerPoint 演示文稿</vt:lpstr>
      <vt:lpstr>完成Axure用户权限架构图</vt:lpstr>
      <vt:lpstr>用户、角色、权限、组</vt:lpstr>
      <vt:lpstr>用户、角色、权限、组</vt:lpstr>
      <vt:lpstr>了解：数据库设计</vt:lpstr>
      <vt:lpstr>【文章列表】页面 请给作者、编辑、管理员制作CMS原型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CMS后台产品设计</dc:title>
  <dc:creator>吴 雪</dc:creator>
  <cp:lastModifiedBy>John</cp:lastModifiedBy>
  <cp:revision>171</cp:revision>
  <dcterms:created xsi:type="dcterms:W3CDTF">2018-11-20T01:27:28Z</dcterms:created>
  <dcterms:modified xsi:type="dcterms:W3CDTF">2018-11-28T10:46:02Z</dcterms:modified>
</cp:coreProperties>
</file>

<file path=docProps/thumbnail.jpeg>
</file>